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06" r:id="rId3"/>
    <p:sldId id="316" r:id="rId4"/>
    <p:sldId id="301" r:id="rId5"/>
    <p:sldId id="308" r:id="rId6"/>
    <p:sldId id="286" r:id="rId7"/>
    <p:sldId id="313" r:id="rId8"/>
    <p:sldId id="312" r:id="rId9"/>
    <p:sldId id="314" r:id="rId10"/>
    <p:sldId id="315" r:id="rId11"/>
    <p:sldId id="309" r:id="rId12"/>
    <p:sldId id="259" r:id="rId13"/>
    <p:sldId id="280" r:id="rId14"/>
  </p:sldIdLst>
  <p:sldSz cx="9144000" cy="6858000" type="screen4x3"/>
  <p:notesSz cx="6797675" cy="98599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09" d="100"/>
          <a:sy n="109" d="100"/>
        </p:scale>
        <p:origin x="159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44FD-2DE7-426F-99F2-4D3C86448F3D}" type="datetimeFigureOut">
              <a:rPr lang="de-DE" smtClean="0"/>
              <a:pPr/>
              <a:t>16.01.2024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077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3483"/>
            <a:ext cx="5438140" cy="443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65253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65253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7BCF-C3A6-458D-BB0D-3A75DD3D51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68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7BCF-C3A6-458D-BB0D-3A75DD3D510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1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D65E-1CEC-422D-955E-8DF8730844DF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6EC0-3F74-4247-9748-4D658A009925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5DC4-5E7A-4582-8D6B-721DE857202F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C6AD-51AE-4D90-8342-6DA4DE026A30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2DBB-40D0-481B-9ABD-1624324C34D2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FB11-D3AA-4B1A-ADFF-5773F2DA846C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BD0F-8561-4618-B835-B721E3B2804E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5B3-BC80-4A18-A611-BA6DBF12493B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82FA-C84D-4F28-AD2B-20176FC9327A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75A-4C43-44C4-9DC8-AEB5B3FA7876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4EBEB67-EFEC-4E3C-A5ED-F33FB5D5A655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A8B7F0-9E3D-4D2B-A370-B344CAE7EB2A}" type="datetime1">
              <a:rPr lang="de-DE" smtClean="0"/>
              <a:pPr/>
              <a:t>16.01.2024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de-DE"/>
              <a:t>Elternabend für die Eltern der Schulanfänger am 09.03.16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FC5E65-8A12-45B7-A256-DF2E7154D2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vdachau.brk.de/brk-kinderhaus-hebertshaus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368" y="3824990"/>
            <a:ext cx="6768752" cy="219629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>
                <a:latin typeface="Arial Black" pitchFamily="34" charset="0"/>
              </a:rPr>
              <a:t>Informationen zur Schuleinschreibung im Jahr </a:t>
            </a:r>
            <a:r>
              <a:rPr lang="de-DE" sz="4000" dirty="0" smtClean="0">
                <a:latin typeface="Arial Black" pitchFamily="34" charset="0"/>
              </a:rPr>
              <a:t>2024 </a:t>
            </a:r>
            <a:r>
              <a:rPr lang="de-DE" sz="4000" dirty="0">
                <a:latin typeface="Arial Black" pitchFamily="34" charset="0"/>
              </a:rPr>
              <a:t>für das </a:t>
            </a:r>
            <a:br>
              <a:rPr lang="de-DE" sz="4000" dirty="0">
                <a:latin typeface="Arial Black" pitchFamily="34" charset="0"/>
              </a:rPr>
            </a:br>
            <a:r>
              <a:rPr lang="de-DE" sz="4000" dirty="0">
                <a:latin typeface="Arial Black" pitchFamily="34" charset="0"/>
              </a:rPr>
              <a:t>Schuljahr 2024/25</a:t>
            </a:r>
            <a:br>
              <a:rPr lang="de-DE" sz="4000" dirty="0">
                <a:latin typeface="Arial Black" pitchFamily="34" charset="0"/>
              </a:rPr>
            </a:br>
            <a:r>
              <a:rPr lang="de-DE" sz="8900" dirty="0"/>
              <a:t/>
            </a:r>
            <a:br>
              <a:rPr lang="de-DE" sz="8900" dirty="0"/>
            </a:br>
            <a:r>
              <a:rPr lang="de-DE" sz="7300" dirty="0"/>
              <a:t/>
            </a:r>
            <a:br>
              <a:rPr lang="de-DE" sz="7300" dirty="0"/>
            </a:br>
            <a:r>
              <a:rPr lang="de-DE" sz="2200" dirty="0"/>
              <a:t/>
            </a:r>
            <a:br>
              <a:rPr lang="de-DE" sz="2200" dirty="0"/>
            </a:b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2520280" cy="29523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2000" y="220486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70C0"/>
                </a:solidFill>
              </a:rPr>
              <a:t>Herzlich  </a:t>
            </a:r>
          </a:p>
          <a:p>
            <a:r>
              <a:rPr lang="de-DE" sz="2800" dirty="0">
                <a:solidFill>
                  <a:srgbClr val="0070C0"/>
                </a:solidFill>
              </a:rPr>
              <a:t>willkommen!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83568" y="836712"/>
            <a:ext cx="69847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Welche Schulmaterialien braucht mein Kind? 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Sie bekommen vorab eine Materialliste. </a:t>
            </a:r>
          </a:p>
          <a:p>
            <a:r>
              <a:rPr lang="de-DE" dirty="0">
                <a:solidFill>
                  <a:schemeClr val="bg1"/>
                </a:solidFill>
              </a:rPr>
              <a:t>Darin ist genau aufgeführt, was Ihr Kind für die </a:t>
            </a:r>
          </a:p>
          <a:p>
            <a:r>
              <a:rPr lang="de-DE" dirty="0">
                <a:solidFill>
                  <a:schemeClr val="bg1"/>
                </a:solidFill>
              </a:rPr>
              <a:t>Arbeit in der ersten Klasse benötigen wird. Bitte</a:t>
            </a:r>
          </a:p>
          <a:p>
            <a:r>
              <a:rPr lang="de-DE" dirty="0">
                <a:solidFill>
                  <a:schemeClr val="bg1"/>
                </a:solidFill>
              </a:rPr>
              <a:t>besorgen Sie das Schulmaterial rechtzeitig.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sz="3200" dirty="0">
                <a:solidFill>
                  <a:srgbClr val="0070C0"/>
                </a:solidFill>
              </a:rPr>
              <a:t>Die Schultasche </a:t>
            </a:r>
          </a:p>
          <a:p>
            <a:r>
              <a:rPr lang="de-DE" dirty="0">
                <a:solidFill>
                  <a:schemeClr val="bg1"/>
                </a:solidFill>
              </a:rPr>
              <a:t>sollte leicht und geräumig sein. Im Fachgeschäft können Kinder verschiedene Taschen mit Gewicht „probetragen“.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AutoShape 2" descr="Stift und Lineal Vektor - Download Kostenlos Vector, Clipart Graphics,  Vektorgrafiken und Design Vorl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Stift und Lineal Vektor - Download Kostenlos Vector, Clipart Graphics,  Vektorgrafiken und Design Vorl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>
          <a:xfrm>
            <a:off x="6077660" y="1628800"/>
            <a:ext cx="159068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83568" y="836712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Gibt es für mein Kind eine Betreuung nach Schulschluss?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Hierzu finden Sie Informationen auf der Homepage </a:t>
            </a:r>
          </a:p>
          <a:p>
            <a:r>
              <a:rPr lang="de-DE" dirty="0">
                <a:solidFill>
                  <a:schemeClr val="bg1"/>
                </a:solidFill>
              </a:rPr>
              <a:t>des </a:t>
            </a:r>
            <a:r>
              <a:rPr lang="de-DE" dirty="0">
                <a:solidFill>
                  <a:srgbClr val="FF0000"/>
                </a:solidFill>
              </a:rPr>
              <a:t>Kinderhauses „Weltentdecker“: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  <a:hlinkClick r:id="rId2"/>
              </a:rPr>
              <a:t>www.kvdachau.brk.de/brk-kinderhaus-hebertshausen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Der Tag der offenen Tür findet dort am Samstag, dem 16.03.2024 statt.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6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717032"/>
            <a:ext cx="6264696" cy="17281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„Führet Euer Kind immer nur eine Stufe nach oben. </a:t>
            </a:r>
          </a:p>
          <a:p>
            <a:pPr marL="36576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Dann gebt ihm Zeit zurückzuschauen und sich zu freuen. </a:t>
            </a:r>
          </a:p>
          <a:p>
            <a:pPr marL="36576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Lasst es spüren, dass auch ihr euch freut, </a:t>
            </a:r>
          </a:p>
          <a:p>
            <a:pPr marL="36576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und es wird mit Freude die nächste Stufe </a:t>
            </a:r>
          </a:p>
          <a:p>
            <a:pPr marL="36576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nehmen.“ ( Maria Montessori)</a:t>
            </a:r>
          </a:p>
          <a:p>
            <a:pPr marL="550926" indent="-514350" algn="ctr">
              <a:lnSpc>
                <a:spcPct val="120000"/>
              </a:lnSpc>
              <a:buNone/>
            </a:pPr>
            <a:endParaRPr lang="de-DE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3326311" cy="221350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11560" y="12687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So kann Lernen gelingen: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56592" y="1412776"/>
            <a:ext cx="8568952" cy="3384376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solidFill>
                  <a:srgbClr val="0070C0"/>
                </a:solidFill>
                <a:latin typeface="+mn-lt"/>
              </a:rPr>
              <a:t>Wir wünschen allen </a:t>
            </a:r>
            <a:br>
              <a:rPr lang="de-DE" sz="3200" dirty="0">
                <a:solidFill>
                  <a:srgbClr val="0070C0"/>
                </a:solidFill>
                <a:latin typeface="+mn-lt"/>
              </a:rPr>
            </a:br>
            <a:r>
              <a:rPr lang="de-DE" sz="3200" dirty="0">
                <a:solidFill>
                  <a:srgbClr val="0070C0"/>
                </a:solidFill>
                <a:latin typeface="+mn-lt"/>
              </a:rPr>
              <a:t>einen gelungenen Schulstart </a:t>
            </a:r>
            <a:br>
              <a:rPr lang="de-DE" sz="3200" dirty="0">
                <a:solidFill>
                  <a:srgbClr val="0070C0"/>
                </a:solidFill>
                <a:latin typeface="+mn-lt"/>
              </a:rPr>
            </a:br>
            <a:r>
              <a:rPr lang="de-DE" sz="3200" dirty="0">
                <a:solidFill>
                  <a:srgbClr val="0070C0"/>
                </a:solidFill>
                <a:latin typeface="+mn-lt"/>
              </a:rPr>
              <a:t>und viel Erfolg! </a:t>
            </a:r>
            <a:br>
              <a:rPr lang="de-DE" sz="3200" dirty="0">
                <a:solidFill>
                  <a:srgbClr val="0070C0"/>
                </a:solidFill>
                <a:latin typeface="+mn-lt"/>
              </a:rPr>
            </a:br>
            <a:r>
              <a:rPr lang="de-DE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200" dirty="0">
                <a:solidFill>
                  <a:srgbClr val="0070C0"/>
                </a:solidFill>
                <a:latin typeface="+mn-lt"/>
              </a:rPr>
            </a:br>
            <a:r>
              <a:rPr lang="de-DE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de-DE" sz="3200" dirty="0">
                <a:solidFill>
                  <a:srgbClr val="0070C0"/>
                </a:solidFill>
                <a:latin typeface="+mn-lt"/>
              </a:rPr>
            </a:br>
            <a:r>
              <a:rPr lang="de-DE" sz="3200" dirty="0">
                <a:solidFill>
                  <a:srgbClr val="0070C0"/>
                </a:solidFill>
                <a:latin typeface="+mn-lt"/>
              </a:rPr>
              <a:t>		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Das Team der </a:t>
            </a: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158417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620688"/>
            <a:ext cx="734481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Ist mein Kind schulpflichtig?</a:t>
            </a:r>
          </a:p>
          <a:p>
            <a:r>
              <a:rPr lang="de-DE" dirty="0">
                <a:solidFill>
                  <a:schemeClr val="bg1"/>
                </a:solidFill>
              </a:rPr>
              <a:t>&gt; </a:t>
            </a:r>
            <a:r>
              <a:rPr lang="de-DE" u="sng" dirty="0">
                <a:solidFill>
                  <a:schemeClr val="bg1"/>
                </a:solidFill>
              </a:rPr>
              <a:t>Regulär schulpflichtig: </a:t>
            </a:r>
          </a:p>
          <a:p>
            <a:r>
              <a:rPr lang="de-DE" dirty="0">
                <a:solidFill>
                  <a:schemeClr val="bg1"/>
                </a:solidFill>
              </a:rPr>
              <a:t>   Kinder, die bis zum 30.6.2024 sechs Jahre alt werden (geboren </a:t>
            </a:r>
          </a:p>
          <a:p>
            <a:r>
              <a:rPr lang="de-DE" dirty="0">
                <a:solidFill>
                  <a:schemeClr val="bg1"/>
                </a:solidFill>
              </a:rPr>
              <a:t>   01.10.2017 bis 30.06.2018)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&gt; “</a:t>
            </a:r>
            <a:r>
              <a:rPr lang="de-DE" u="sng" dirty="0">
                <a:solidFill>
                  <a:schemeClr val="bg1"/>
                </a:solidFill>
              </a:rPr>
              <a:t>Einschulungskorridor“:</a:t>
            </a:r>
            <a:r>
              <a:rPr lang="de-DE" dirty="0">
                <a:solidFill>
                  <a:schemeClr val="bg1"/>
                </a:solidFill>
              </a:rPr>
              <a:t> Kinder, die vom 01.07.2018 bis 30.09.2018    </a:t>
            </a:r>
          </a:p>
          <a:p>
            <a:r>
              <a:rPr lang="de-DE" dirty="0">
                <a:solidFill>
                  <a:schemeClr val="bg1"/>
                </a:solidFill>
              </a:rPr>
              <a:t>    geboren sind.</a:t>
            </a:r>
          </a:p>
          <a:p>
            <a:r>
              <a:rPr lang="de-DE" dirty="0">
                <a:solidFill>
                  <a:schemeClr val="bg1"/>
                </a:solidFill>
              </a:rPr>
              <a:t>    Die Eltern lassen sich von Kindergarten und/oder Schule beraten </a:t>
            </a:r>
          </a:p>
          <a:p>
            <a:r>
              <a:rPr lang="de-DE" dirty="0">
                <a:solidFill>
                  <a:schemeClr val="bg1"/>
                </a:solidFill>
              </a:rPr>
              <a:t>    und entscheiden dann, ob ihr Kind eingeschult wird. Wenn Sie Ihr </a:t>
            </a:r>
          </a:p>
          <a:p>
            <a:r>
              <a:rPr lang="de-DE" dirty="0">
                <a:solidFill>
                  <a:schemeClr val="bg1"/>
                </a:solidFill>
              </a:rPr>
              <a:t>    Kind noch nicht einschulen möchten, müssen Sie das bis </a:t>
            </a:r>
          </a:p>
          <a:p>
            <a:r>
              <a:rPr lang="de-DE" dirty="0">
                <a:solidFill>
                  <a:schemeClr val="bg1"/>
                </a:solidFill>
              </a:rPr>
              <a:t>    08.03.2024 schriftlich an die Schule melden.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&gt; </a:t>
            </a:r>
            <a:r>
              <a:rPr lang="de-DE" u="sng" dirty="0">
                <a:solidFill>
                  <a:schemeClr val="bg1"/>
                </a:solidFill>
              </a:rPr>
              <a:t>Schulpflichtig auf Antrag der Eltern</a:t>
            </a:r>
            <a:r>
              <a:rPr lang="de-DE" dirty="0">
                <a:solidFill>
                  <a:schemeClr val="bg1"/>
                </a:solidFill>
              </a:rPr>
              <a:t>: Kinder, die vom 01.10.2018 bis </a:t>
            </a:r>
          </a:p>
          <a:p>
            <a:r>
              <a:rPr lang="de-DE" dirty="0">
                <a:solidFill>
                  <a:schemeClr val="bg1"/>
                </a:solidFill>
              </a:rPr>
              <a:t>   31.12.2018 geboren sind, können auf Antrag der Eltern eingeschult   </a:t>
            </a:r>
          </a:p>
          <a:p>
            <a:r>
              <a:rPr lang="de-DE" dirty="0">
                <a:solidFill>
                  <a:schemeClr val="bg1"/>
                </a:solidFill>
              </a:rPr>
              <a:t>   werden.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&gt; </a:t>
            </a:r>
            <a:r>
              <a:rPr lang="de-DE" u="sng" dirty="0">
                <a:solidFill>
                  <a:schemeClr val="bg1"/>
                </a:solidFill>
              </a:rPr>
              <a:t>Auf Antrag mit schulpsychologischem Gutachten Einschulung </a:t>
            </a:r>
            <a:r>
              <a:rPr lang="de-DE" dirty="0">
                <a:solidFill>
                  <a:schemeClr val="bg1"/>
                </a:solidFill>
              </a:rPr>
              <a:t>    </a:t>
            </a:r>
          </a:p>
          <a:p>
            <a:r>
              <a:rPr lang="de-DE" dirty="0">
                <a:solidFill>
                  <a:schemeClr val="bg1"/>
                </a:solidFill>
              </a:rPr>
              <a:t>   </a:t>
            </a:r>
            <a:r>
              <a:rPr lang="de-DE" u="sng" dirty="0">
                <a:solidFill>
                  <a:schemeClr val="bg1"/>
                </a:solidFill>
              </a:rPr>
              <a:t>möglich:</a:t>
            </a:r>
            <a:r>
              <a:rPr lang="de-DE" dirty="0">
                <a:solidFill>
                  <a:schemeClr val="bg1"/>
                </a:solidFill>
              </a:rPr>
              <a:t> Kinder, die ab 01.01.2019 geboren wurden.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&gt; </a:t>
            </a:r>
            <a:r>
              <a:rPr lang="de-DE" u="sng" dirty="0">
                <a:solidFill>
                  <a:schemeClr val="bg1"/>
                </a:solidFill>
              </a:rPr>
              <a:t>Zurückgestellte Kinder aus dem Vorjahr:</a:t>
            </a:r>
            <a:r>
              <a:rPr lang="de-DE" dirty="0">
                <a:solidFill>
                  <a:schemeClr val="bg1"/>
                </a:solidFill>
              </a:rPr>
              <a:t> Geboren 01.10.2016 bis     </a:t>
            </a:r>
          </a:p>
          <a:p>
            <a:r>
              <a:rPr lang="de-DE" dirty="0">
                <a:solidFill>
                  <a:schemeClr val="bg1"/>
                </a:solidFill>
              </a:rPr>
              <a:t>   30.09.2017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5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052736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Wie melde ich mein Kind an?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Wir haben alle Familien unseres Schulsprengels angeschrieben, die ein Kind im entsprechenden Alter haben.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In dem Brief haben Sie alle notwendigen Informationen und Formulare zur Schuleinschreibung erhalten.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Wie im Brief angegeben (Checkliste), geben Sie Ihre Anmelde-unterlagen bitte bis zum 14.03.2024 in der Schule ab (per Post, Einwurf in Schulbriefkasten, persönlich im Sekretariat).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 rechteckige Legende 1"/>
          <p:cNvSpPr/>
          <p:nvPr/>
        </p:nvSpPr>
        <p:spPr>
          <a:xfrm>
            <a:off x="575556" y="1751571"/>
            <a:ext cx="4032448" cy="2059458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4716016" y="1628799"/>
            <a:ext cx="3240360" cy="180020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26141" y="372884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Ist mein Kind schulfähig?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Welche Gedanken überwiegen bei Ihnen? </a:t>
            </a: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endParaRPr lang="de-DE" u="sng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Ihr Kind bringt schon viele Kompetenzen mit. Um erfolgreich lesen, schreiben und rechnen zu lernen, braucht ihr Kind ein Fundament.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Wenn Ihr Kind in seiner Gesamtentwicklung in der Lage ist, erfolgreich am Unterricht teilzunehmen, ist es </a:t>
            </a:r>
            <a:r>
              <a:rPr lang="de-DE" dirty="0">
                <a:solidFill>
                  <a:srgbClr val="0070C0"/>
                </a:solidFill>
              </a:rPr>
              <a:t>schulfähig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Sind Sie noch unsicher? Dann wenden Sie sich an Ansprechpartner in Kindergarten und Schule.</a:t>
            </a:r>
            <a:endParaRPr lang="de-DE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83568" y="836712"/>
            <a:ext cx="68407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Welche Entwicklungsbereiche spielen für erfolgreiches Lernen in der Schule eine Rolle?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-   Ganzkörperliche Entwicklung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Feinmotorische Fertigkeiten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Geistige Lernvoraussetzungen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Sprachliche Fähigkeiten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Emotionale Stabilität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Lernmotivation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Soziale Kompetenzen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4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443275"/>
            <a:ext cx="4680520" cy="60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44213" y="476672"/>
            <a:ext cx="6840760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Was ist förderlich </a:t>
            </a:r>
          </a:p>
          <a:p>
            <a:r>
              <a:rPr lang="de-DE" sz="3200" dirty="0">
                <a:solidFill>
                  <a:srgbClr val="0070C0"/>
                </a:solidFill>
              </a:rPr>
              <a:t>für mein Kind?</a:t>
            </a:r>
          </a:p>
          <a:p>
            <a:endParaRPr lang="de-DE" sz="9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Bewegung 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Freunde treffen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Gemeinsam Spiele spielen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Bücher vorlesen (entdecken, erzählen)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Im Alltag kleine Mengen (bis 5) zählen, z. B. im Kühlschrank, im Geschäft, Spielgeräte)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Musik 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Kreatives (Malen, kneten, schneiden, bauen…)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Stille zulassen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Langeweile zulassen und überwinden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Zu </a:t>
            </a:r>
            <a:r>
              <a:rPr lang="de-DE" dirty="0" err="1">
                <a:solidFill>
                  <a:schemeClr val="bg1"/>
                </a:solidFill>
              </a:rPr>
              <a:t>bewätigende</a:t>
            </a:r>
            <a:r>
              <a:rPr lang="de-DE" dirty="0">
                <a:solidFill>
                  <a:schemeClr val="bg1"/>
                </a:solidFill>
              </a:rPr>
              <a:t> Aufgaben ausführen 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Lob und Bestärkung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Ernst genommen zu werden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Gespräche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Klarheit bezüglich Regeln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Rituale (Regelmäßigkeit)</a:t>
            </a:r>
          </a:p>
          <a:p>
            <a:r>
              <a:rPr lang="de-DE" dirty="0">
                <a:solidFill>
                  <a:schemeClr val="bg1"/>
                </a:solidFill>
              </a:rPr>
              <a:t>-…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AutoShape 2" descr="Konstruktionsspiel: Die Konzentration von Kindern spielerisch fördern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80" y="393196"/>
            <a:ext cx="3296792" cy="1648396"/>
          </a:xfrm>
          <a:prstGeom prst="rect">
            <a:avLst/>
          </a:prstGeom>
        </p:spPr>
      </p:pic>
      <p:pic>
        <p:nvPicPr>
          <p:cNvPr id="7" name="Picture 2" descr="http://www.dw.com/image/0,,16958658_303,00.jpg">
            <a:extLst>
              <a:ext uri="{FF2B5EF4-FFF2-40B4-BE49-F238E27FC236}">
                <a16:creationId xmlns:a16="http://schemas.microsoft.com/office/drawing/2014/main" id="{90E75F77-5B28-49E1-B84D-30E264EC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669" y="3701776"/>
            <a:ext cx="1699221" cy="956419"/>
          </a:xfrm>
          <a:prstGeom prst="rect">
            <a:avLst/>
          </a:prstGeom>
          <a:noFill/>
        </p:spPr>
      </p:pic>
      <p:pic>
        <p:nvPicPr>
          <p:cNvPr id="9" name="Picture 2" descr="http://www.derwesten.de/img/incoming/origs603651/3548015909-w616-h225-bF3F3F3-st/0023205349-0053296009.jpg">
            <a:extLst>
              <a:ext uri="{FF2B5EF4-FFF2-40B4-BE49-F238E27FC236}">
                <a16:creationId xmlns:a16="http://schemas.microsoft.com/office/drawing/2014/main" id="{409082B0-442F-4CE4-89E8-58DA9AAA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6551"/>
          <a:stretch>
            <a:fillRect/>
          </a:stretch>
        </p:blipFill>
        <p:spPr bwMode="auto">
          <a:xfrm>
            <a:off x="4622424" y="4911744"/>
            <a:ext cx="1985755" cy="776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18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83568" y="836712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Wie viel Unterricht findet </a:t>
            </a:r>
          </a:p>
          <a:p>
            <a:r>
              <a:rPr lang="de-DE" sz="3200" dirty="0">
                <a:solidFill>
                  <a:srgbClr val="0070C0"/>
                </a:solidFill>
              </a:rPr>
              <a:t>in der 1. Klasse statt?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Die Kinder erhalten in der 1. Klasse 23 Unterrichtsstunden pro Woche: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18 Stunden Grundlegender Unterricht (Deutsch, Mathematik, Heimat- und Sachunterricht, Musik, Kunst)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2 Stunden Sport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1 Stunde Werken und Gestalten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2 Stunden Förderunterricht (Die Lehrkraft setzt hier nach Bedarf Schwerpunkte)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6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55576" y="1988840"/>
            <a:ext cx="3672408" cy="158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de-DE" sz="1600" dirty="0"/>
              <a:t>Jetzt wird´s wirklich Zeit für mein Kind. </a:t>
            </a:r>
          </a:p>
          <a:p>
            <a:pPr>
              <a:lnSpc>
                <a:spcPts val="4060"/>
              </a:lnSpc>
            </a:pPr>
            <a:r>
              <a:rPr lang="de-DE" sz="1600" dirty="0"/>
              <a:t>Er /Sie braucht neue Herausforderungen.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148064" y="220573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 mein Kind das alles schaffen wird?</a:t>
            </a:r>
          </a:p>
        </p:txBody>
      </p:sp>
      <p:sp>
        <p:nvSpPr>
          <p:cNvPr id="8" name="Rechteck 7"/>
          <p:cNvSpPr/>
          <p:nvPr/>
        </p:nvSpPr>
        <p:spPr>
          <a:xfrm>
            <a:off x="683568" y="836712"/>
            <a:ext cx="698477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Wie kommt mein Kind zur Schule? 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Wenn Ihr Kind mehr als 2 km von der Schule </a:t>
            </a:r>
          </a:p>
          <a:p>
            <a:r>
              <a:rPr lang="de-DE" dirty="0">
                <a:solidFill>
                  <a:schemeClr val="bg1"/>
                </a:solidFill>
              </a:rPr>
              <a:t>entfernt wohnt, bekommt es einen MVV-Ausweis </a:t>
            </a:r>
          </a:p>
          <a:p>
            <a:r>
              <a:rPr lang="de-DE" dirty="0">
                <a:solidFill>
                  <a:schemeClr val="bg1"/>
                </a:solidFill>
              </a:rPr>
              <a:t>und kann mit dem Bus fahren. Der Antrag ist</a:t>
            </a:r>
          </a:p>
          <a:p>
            <a:r>
              <a:rPr lang="de-DE" dirty="0">
                <a:solidFill>
                  <a:schemeClr val="bg1"/>
                </a:solidFill>
              </a:rPr>
              <a:t>allen in Frage kommenden Eltern bereits </a:t>
            </a:r>
            <a:r>
              <a:rPr lang="de-DE" dirty="0" err="1">
                <a:solidFill>
                  <a:schemeClr val="bg1"/>
                </a:solidFill>
              </a:rPr>
              <a:t>zuge</a:t>
            </a:r>
            <a:r>
              <a:rPr lang="de-DE" dirty="0">
                <a:solidFill>
                  <a:schemeClr val="bg1"/>
                </a:solidFill>
              </a:rPr>
              <a:t>-</a:t>
            </a:r>
          </a:p>
          <a:p>
            <a:r>
              <a:rPr lang="de-DE" dirty="0">
                <a:solidFill>
                  <a:schemeClr val="bg1"/>
                </a:solidFill>
              </a:rPr>
              <a:t>sendet worden.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rgbClr val="0070C0"/>
                </a:solidFill>
              </a:rPr>
              <a:t>Gedanken zur Sicherheitserziehung: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Fußwege zur Schule oder zur Bushaltestelle müssen mit dem Kind geübt werden. 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Begleiten Sie Ihr Kind anfangs. Es ist auch sinnvoll, dass Kinder aus der Nachbarschaft den Schulweg zusammen gehen. </a:t>
            </a:r>
          </a:p>
          <a:p>
            <a:endParaRPr lang="de-DE" sz="11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Belehren Sie Ihr Kind, dass es nicht mit Fremden spricht (selbst wenn die Eltern angeblich in Gefahr sind oder ihnen etwas zugestoßen ist) oder zu fremden Personen ins Auto steigt.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68293"/>
            <a:ext cx="1973213" cy="13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69398"/>
      </p:ext>
    </p:extLst>
  </p:cSld>
  <p:clrMapOvr>
    <a:masterClrMapping/>
  </p:clrMapOvr>
</p:sld>
</file>

<file path=ppt/theme/theme1.xml><?xml version="1.0" encoding="utf-8"?>
<a:theme xmlns:a="http://schemas.openxmlformats.org/drawingml/2006/main" name="Haemer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906</Words>
  <Application>Microsoft Office PowerPoint</Application>
  <PresentationFormat>Bildschirmpräsentation (4:3)</PresentationFormat>
  <Paragraphs>176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Franklin Gothic Book</vt:lpstr>
      <vt:lpstr>Wingdings 2</vt:lpstr>
      <vt:lpstr>Haemera</vt:lpstr>
      <vt:lpstr>Informationen zur Schuleinschreibung im Jahr 2024 für das  Schuljahr 2024/25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 wünschen allen  einen gelungenen Schulstart  und viel Erfolg!      Das Team 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Biene</dc:creator>
  <cp:lastModifiedBy>Sylvia Lachner</cp:lastModifiedBy>
  <cp:revision>134</cp:revision>
  <cp:lastPrinted>2019-02-25T10:15:42Z</cp:lastPrinted>
  <dcterms:created xsi:type="dcterms:W3CDTF">2016-02-16T16:23:24Z</dcterms:created>
  <dcterms:modified xsi:type="dcterms:W3CDTF">2024-01-16T10:24:20Z</dcterms:modified>
</cp:coreProperties>
</file>